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4" r:id="rId5"/>
    <p:sldId id="271" r:id="rId6"/>
    <p:sldId id="273" r:id="rId7"/>
    <p:sldId id="270" r:id="rId8"/>
    <p:sldId id="267" r:id="rId9"/>
    <p:sldId id="277" r:id="rId10"/>
    <p:sldId id="268" r:id="rId11"/>
    <p:sldId id="272" r:id="rId12"/>
    <p:sldId id="25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3816"/>
    <a:srgbClr val="E67816"/>
    <a:srgbClr val="F6C303"/>
    <a:srgbClr val="14B9EC"/>
    <a:srgbClr val="4CD7F4"/>
    <a:srgbClr val="3ECBF2"/>
    <a:srgbClr val="D69F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с одним скругленным углом 13"/>
          <p:cNvSpPr/>
          <p:nvPr userDrawn="1"/>
        </p:nvSpPr>
        <p:spPr>
          <a:xfrm>
            <a:off x="392394" y="365125"/>
            <a:ext cx="11407211" cy="6206591"/>
          </a:xfrm>
          <a:prstGeom prst="round1Rect">
            <a:avLst/>
          </a:prstGeom>
          <a:solidFill>
            <a:schemeClr val="lt1">
              <a:alpha val="77000"/>
            </a:schemeClr>
          </a:solidFill>
          <a:ln>
            <a:solidFill>
              <a:srgbClr val="E5381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610600" y="4400341"/>
            <a:ext cx="2846798" cy="1963137"/>
          </a:xfrm>
          <a:prstGeom prst="rect">
            <a:avLst/>
          </a:prstGeom>
        </p:spPr>
      </p:pic>
      <p:pic>
        <p:nvPicPr>
          <p:cNvPr id="22" name="Picture 4" descr="https://multiurok.ru/img/254474/image_5915e88347fca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0841" y="536842"/>
            <a:ext cx="2732962" cy="242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86437" y="4395650"/>
            <a:ext cx="1832937" cy="181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3902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219308" y="289719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6516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648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244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763364" y="5727517"/>
            <a:ext cx="911888" cy="628833"/>
          </a:xfrm>
          <a:prstGeom prst="rect">
            <a:avLst/>
          </a:prstGeom>
        </p:spPr>
      </p:pic>
      <p:pic>
        <p:nvPicPr>
          <p:cNvPr id="11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219308" y="289719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1452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 userDrawn="1"/>
        </p:nvSpPr>
        <p:spPr>
          <a:xfrm>
            <a:off x="11404605" y="6642556"/>
            <a:ext cx="7873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Bickham Script Two" panose="03000207080000090004" pitchFamily="66" charset="0"/>
              </a:rPr>
              <a:t>В. Полшкова</a:t>
            </a:r>
            <a:endParaRPr lang="ru-RU" sz="800" b="0" dirty="0">
              <a:solidFill>
                <a:schemeClr val="tx1">
                  <a:lumMod val="50000"/>
                  <a:lumOff val="50000"/>
                </a:schemeClr>
              </a:solidFill>
              <a:latin typeface="ChinaCyr" panose="04030505020802020C04" pitchFamily="82" charset="-52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 userDrawn="1"/>
        </p:nvSpPr>
        <p:spPr>
          <a:xfrm>
            <a:off x="392394" y="365125"/>
            <a:ext cx="11407211" cy="6206591"/>
          </a:xfrm>
          <a:prstGeom prst="round2DiagRect">
            <a:avLst/>
          </a:prstGeom>
          <a:solidFill>
            <a:schemeClr val="lt1">
              <a:alpha val="90000"/>
            </a:schemeClr>
          </a:solidFill>
          <a:ln>
            <a:solidFill>
              <a:srgbClr val="E5381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2" name="Picture 4" descr="https://multiurok.ru/img/254474/image_5915e88347fca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10429" y="429146"/>
            <a:ext cx="912975" cy="80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8699" y="5800725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093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610600" y="4400341"/>
            <a:ext cx="2846798" cy="19631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784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 userDrawn="1"/>
        </p:nvSpPr>
        <p:spPr>
          <a:xfrm>
            <a:off x="11379810" y="6642556"/>
            <a:ext cx="7873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Bickham Script Two" panose="03000207080000090004" pitchFamily="66" charset="0"/>
              </a:rPr>
              <a:t>В. Полшкова</a:t>
            </a:r>
            <a:endParaRPr lang="ru-RU" sz="800" b="0" dirty="0">
              <a:solidFill>
                <a:schemeClr val="tx1">
                  <a:lumMod val="50000"/>
                  <a:lumOff val="50000"/>
                </a:schemeClr>
              </a:solidFill>
              <a:latin typeface="ChinaCyr" panose="04030505020802020C04" pitchFamily="82" charset="-52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92394" y="365125"/>
            <a:ext cx="11407211" cy="6206591"/>
          </a:xfrm>
          <a:prstGeom prst="rect">
            <a:avLst/>
          </a:prstGeom>
          <a:solidFill>
            <a:schemeClr val="lt1">
              <a:alpha val="90000"/>
            </a:schemeClr>
          </a:solidFill>
          <a:ln>
            <a:solidFill>
              <a:srgbClr val="E5381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770586" y="5862546"/>
            <a:ext cx="911888" cy="628833"/>
          </a:xfrm>
          <a:prstGeom prst="rect">
            <a:avLst/>
          </a:prstGeom>
        </p:spPr>
      </p:pic>
      <p:pic>
        <p:nvPicPr>
          <p:cNvPr id="18" name="Picture 4" descr="https://multiurok.ru/img/254474/image_5915e88347fca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56081" y="372657"/>
            <a:ext cx="1140898" cy="101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8699" y="5800725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3821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219308" y="289719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72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219308" y="289719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2611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219308" y="289719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6188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http://finalnedorogo.ru/8485-1-large_default/%D0%9D%D0%B0%D0%BA%D0%BB%D0%B5%D0%B9%D0%BA%D0%B0-%C2%AB%D1%80%D1%83%D0%BA%D0%B0-%D0%B2-%D1%80%D1%83%D0%BA%D0%B5%C2%BB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1219308" y="289719"/>
            <a:ext cx="747153" cy="7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0261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11404605" y="6642556"/>
            <a:ext cx="7873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Bickham Script Two" panose="03000207080000090004" pitchFamily="66" charset="0"/>
              </a:rPr>
              <a:t>В. Полшкова</a:t>
            </a:r>
            <a:endParaRPr lang="ru-RU" sz="800" b="0" dirty="0">
              <a:solidFill>
                <a:schemeClr val="tx1">
                  <a:lumMod val="50000"/>
                  <a:lumOff val="50000"/>
                </a:schemeClr>
              </a:solidFill>
              <a:latin typeface="ChinaCyr" panose="04030505020802020C04" pitchFamily="82" charset="-52"/>
            </a:endParaRPr>
          </a:p>
        </p:txBody>
      </p:sp>
      <p:sp>
        <p:nvSpPr>
          <p:cNvPr id="9" name="Прямоугольник с одним вырезанным углом 8"/>
          <p:cNvSpPr/>
          <p:nvPr userDrawn="1"/>
        </p:nvSpPr>
        <p:spPr>
          <a:xfrm>
            <a:off x="392394" y="365125"/>
            <a:ext cx="11407211" cy="6206591"/>
          </a:xfrm>
          <a:prstGeom prst="snip1Rect">
            <a:avLst/>
          </a:prstGeom>
          <a:solidFill>
            <a:schemeClr val="lt1">
              <a:alpha val="90000"/>
            </a:schemeClr>
          </a:solidFill>
          <a:ln>
            <a:solidFill>
              <a:srgbClr val="E5381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E53816"/>
              </a:solidFill>
            </a:endParaRPr>
          </a:p>
        </p:txBody>
      </p:sp>
      <p:pic>
        <p:nvPicPr>
          <p:cNvPr id="10" name="Picture 4" descr="https://multiurok.ru/img/254474/image_5915e88347fca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378" y="5460273"/>
            <a:ext cx="1140898" cy="101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F060D-2084-4F0F-BCF2-9D8D168619D3}" type="datetimeFigureOut">
              <a:rPr lang="ru-RU" smtClean="0"/>
              <a:pPr/>
              <a:t>28.01.2020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F8C3-87A9-4385-A7F7-F005887D0B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275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AGReveranc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C00000"/>
          </a:solidFill>
          <a:latin typeface="AGReveranc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AGReveranc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C00000"/>
          </a:solidFill>
          <a:latin typeface="AGReveranc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C00000"/>
          </a:solidFill>
          <a:latin typeface="AGReveranc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C00000"/>
          </a:solidFill>
          <a:latin typeface="AGReveranc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oucdk_ksulin@mail.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Родителям о ПМПК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31740"/>
            <a:ext cx="9144000" cy="152605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Автор: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Маршалкова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Юлия Николаевна</a:t>
            </a: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Педагог-психолог МБОУ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Садковской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СОШ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503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- родители (законные представители)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- воспитатели, учителя, специалисты образовательных организаций;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- врачи, наблюдающие ребенка;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- специалисты социальных учреждений.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477795"/>
            <a:ext cx="10515600" cy="121289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Кто является инициатором направления на ПМПК?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4508182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Уважаемые </a:t>
            </a:r>
            <a:r>
              <a:rPr lang="ru-RU" b="1" dirty="0" smtClean="0"/>
              <a:t>родители!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300" b="1" dirty="0" smtClean="0">
                <a:solidFill>
                  <a:schemeClr val="tx2">
                    <a:lumMod val="75000"/>
                  </a:schemeClr>
                </a:solidFill>
              </a:rPr>
              <a:t>Помните, что у </a:t>
            </a:r>
            <a:r>
              <a:rPr lang="ru-RU" sz="7300" b="1" dirty="0" smtClean="0">
                <a:solidFill>
                  <a:schemeClr val="tx2">
                    <a:lumMod val="75000"/>
                  </a:schemeClr>
                </a:solidFill>
              </a:rPr>
              <a:t>членов школьных </a:t>
            </a:r>
            <a:r>
              <a:rPr lang="ru-RU" sz="7300" b="1" dirty="0" err="1" smtClean="0">
                <a:solidFill>
                  <a:schemeClr val="tx2">
                    <a:lumMod val="75000"/>
                  </a:schemeClr>
                </a:solidFill>
              </a:rPr>
              <a:t>ППк</a:t>
            </a:r>
            <a:r>
              <a:rPr lang="ru-RU" sz="7300" b="1" dirty="0" smtClean="0">
                <a:solidFill>
                  <a:schemeClr val="tx2">
                    <a:lumMod val="75000"/>
                  </a:schemeClr>
                </a:solidFill>
              </a:rPr>
              <a:t> и районных </a:t>
            </a:r>
            <a:r>
              <a:rPr lang="ru-RU" sz="7300" b="1" dirty="0" smtClean="0">
                <a:solidFill>
                  <a:schemeClr val="tx2">
                    <a:lumMod val="75000"/>
                  </a:schemeClr>
                </a:solidFill>
              </a:rPr>
              <a:t>ПМПК одна задача - помочь </a:t>
            </a:r>
            <a:r>
              <a:rPr lang="ru-RU" sz="7300" b="1" dirty="0" smtClean="0">
                <a:solidFill>
                  <a:schemeClr val="tx2">
                    <a:lumMod val="75000"/>
                  </a:schemeClr>
                </a:solidFill>
              </a:rPr>
              <a:t>детям!</a:t>
            </a:r>
            <a:r>
              <a:rPr lang="ru-RU" sz="73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73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7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n>
                  <a:noFill/>
                </a:ln>
              </a:rPr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3827"/>
            <a:ext cx="10515600" cy="52131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>
              <a:latin typeface="AGReverence-Oblique" panose="020B7200000000000000" pitchFamily="34" charset="0"/>
            </a:endParaRPr>
          </a:p>
          <a:p>
            <a:pPr marL="0" indent="0" algn="ctr">
              <a:buNone/>
            </a:pPr>
            <a:endParaRPr lang="ru-RU" sz="1200" dirty="0" smtClean="0">
              <a:latin typeface="AGReverence-Oblique" panose="020B7200000000000000" pitchFamily="34" charset="0"/>
            </a:endParaRPr>
          </a:p>
          <a:p>
            <a:pPr algn="ctr"/>
            <a:endParaRPr lang="ru-RU" sz="2000" dirty="0"/>
          </a:p>
        </p:txBody>
      </p:sp>
      <p:pic>
        <p:nvPicPr>
          <p:cNvPr id="5124" name="Picture 4" descr="https://img.likeness.ru/uploads/users/7569/146766752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9504" y="1219199"/>
            <a:ext cx="7381102" cy="42919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6950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Актуальность проблемы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00432"/>
            <a:ext cx="10515600" cy="4776531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 последние годы обозначилась тенденция к появлению детей имеющих проблемы в развитии и обучении, которые к 14 годам приводят ребенка к изменениям личности и познавательных способностей, вследствие некомпенсированных отклонений в развитии и далее к социальной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дезадаптации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Увеличилось количество детей инвалидов.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60173"/>
            <a:ext cx="10515600" cy="13262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5300" b="1" dirty="0" smtClean="0"/>
              <a:t>ЧТО ТАКОЕ ПМПК?</a:t>
            </a:r>
            <a:r>
              <a:rPr lang="ru-RU" sz="5300" dirty="0" smtClean="0"/>
              <a:t/>
            </a:r>
            <a:br>
              <a:rPr lang="ru-RU" sz="5300" dirty="0" smtClean="0"/>
            </a:br>
            <a:endParaRPr lang="ru-RU" sz="5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7481"/>
            <a:ext cx="10515600" cy="480948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ПМПК – территориальная </a:t>
            </a:r>
            <a:r>
              <a:rPr lang="ru-RU" sz="4000" b="1" u="sng" dirty="0" err="1" smtClean="0">
                <a:solidFill>
                  <a:srgbClr val="FF0000"/>
                </a:solidFill>
              </a:rPr>
              <a:t>психолого-медико-педагогическая</a:t>
            </a:r>
            <a:r>
              <a:rPr lang="ru-RU" sz="4000" b="1" u="sng" dirty="0" smtClean="0">
                <a:solidFill>
                  <a:srgbClr val="FF0000"/>
                </a:solidFill>
              </a:rPr>
              <a:t> комиссия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,  которая  осуществляет комплексное </a:t>
            </a:r>
            <a:r>
              <a:rPr lang="ru-RU" sz="4000" b="1" dirty="0" err="1" smtClean="0">
                <a:solidFill>
                  <a:schemeClr val="bg2">
                    <a:lumMod val="25000"/>
                  </a:schemeClr>
                </a:solidFill>
              </a:rPr>
              <a:t>психолого-медико-педагогическое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 обследование детей и подростков в возрасте от 0 до 18 лет, выявляет особенностей их развития, определяет адекватные условия обучения, воспитания, развития, дает рекомендации по направлениям коррекционной работы.</a:t>
            </a:r>
          </a:p>
          <a:p>
            <a:endParaRPr lang="ru-RU" sz="4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Основная задача </a:t>
            </a:r>
            <a:r>
              <a:rPr lang="ru-RU" sz="4000" b="1" dirty="0" err="1" smtClean="0">
                <a:solidFill>
                  <a:schemeClr val="bg2">
                    <a:lumMod val="25000"/>
                  </a:schemeClr>
                </a:solidFill>
              </a:rPr>
              <a:t>психолого-медико-педагогической</a:t>
            </a: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 комиссии (ПМПК) – это определение специальных условий, в которых  нуждается ребенок в процессе обучения.</a:t>
            </a:r>
          </a:p>
          <a:p>
            <a:pPr>
              <a:buNone/>
            </a:pPr>
            <a:endParaRPr lang="ru-RU" sz="3800" dirty="0" smtClean="0"/>
          </a:p>
          <a:p>
            <a:r>
              <a:rPr lang="ru-RU" sz="3800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216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5249" y="568412"/>
            <a:ext cx="10515600" cy="12623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СИСТЕМА ПМПК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606378"/>
            <a:ext cx="10515600" cy="4570585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1-й уровень — психолого-педагогические консилиумы (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ПП-консилиумы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 образовательных учреждений;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2-й уровень —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психолого-медико-педагогические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комиссии (ПМПК) муниципального уровня (районные, городские);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3-й уровень —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психолого-медико-педагогические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комиссии регионального уровня (Р)ПМПК: областные, краевые, республиканские.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/>
              <a:t>Законодательная база ПМПК.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ПМПК в своей деятельности руководствуется международными актами в области защиты прав и законных интересов ребенка, федеральными законами, указами, распоряжениями Президента Российской Федерации, постановлениями и распоряжениями Правительства Российской Федерации  и Ростовской области, нормативно-правовыми документами Министерства образования и науки Российской Федерации, министерства общего и профессионального образования Ростовской области и Порядком работы Центральной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психолого-медико-педагогической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комиссии Ростовской области, настоящим Порядком.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smtClean="0"/>
              <a:t>Специалисты направляют на обследование ПМПК, если: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 ребенка задержка в развитии,  нарушения речи, нарушения слуха.</a:t>
            </a:r>
          </a:p>
          <a:p>
            <a:pPr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 ребенка трудности в усвоении дошкольной образовательной программы </a:t>
            </a:r>
          </a:p>
          <a:p>
            <a:pPr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 ребенка трудности в усвоении школьной образовательной программы</a:t>
            </a:r>
          </a:p>
          <a:p>
            <a:pPr lvl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 ребенка наблюдаются нарушения поведения, усложняющие усвоение образовательной программы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54291"/>
          </a:xfrm>
        </p:spPr>
        <p:txBody>
          <a:bodyPr/>
          <a:lstStyle/>
          <a:p>
            <a:pPr algn="ctr"/>
            <a:r>
              <a:rPr lang="ru-RU" b="1" dirty="0" smtClean="0"/>
              <a:t>Где находится территориальная ПМПК </a:t>
            </a:r>
            <a:r>
              <a:rPr lang="ru-RU" b="1" dirty="0" err="1" smtClean="0"/>
              <a:t>Красносулинского</a:t>
            </a:r>
            <a:r>
              <a:rPr lang="ru-RU" b="1" dirty="0" smtClean="0"/>
              <a:t> района?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935891"/>
            <a:ext cx="10515600" cy="4241071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Осуществление функций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психолого-медико-педагогической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комиссии возлагается на Муниципальное бюджетное  учреждение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Красносулинского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района «Центр психолого-педагогической, медицинской и социальной помощи» (МБУ «ЦПП»).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Место нахождения ПМПК: 346355, Российская Федерация, Ростовская область, г. Красный Сулин, ул. Межевая, 16-г., телефон: 89514959739,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mail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moucdk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_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ksulin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@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mail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.</a:t>
            </a:r>
            <a:r>
              <a:rPr lang="en-US" b="1" u="sng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ru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, официальный сайт: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://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cpp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ks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ru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    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 В состав ПМПК входят:</a:t>
            </a: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- учитель-логопед,</a:t>
            </a: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- учитель-дефектолог,</a:t>
            </a: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- педагог - психолог</a:t>
            </a:r>
          </a:p>
          <a:p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- врач-психиатр.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560173"/>
            <a:ext cx="10515600" cy="113051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Какие специалисты входят в состав ПМПК?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6740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1688757"/>
            <a:ext cx="10515600" cy="44882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ПМПК дает рекомендации родителям: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Сможет ли ребенок обучаться в обычной школе.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Необходима ли ребенку адаптированная образовательная программа.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Рекомендовано ли обучение в коррекционной школе.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Нужны ли ребенку дополнительные занятия с логопедом,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сурдологом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 дефектологом, лечение и наблюдение у врачей, коррекционно-развивающая работа с психологом.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9068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Результаты ПМПК</a:t>
            </a:r>
            <a:endParaRPr lang="ru-RU" sz="4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2759</TotalTime>
  <Words>383</Words>
  <Application>Microsoft Office PowerPoint</Application>
  <PresentationFormat>Произвольный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Родителям о ПМПК</vt:lpstr>
      <vt:lpstr>Актуальность проблемы</vt:lpstr>
      <vt:lpstr> ЧТО ТАКОЕ ПМПК? </vt:lpstr>
      <vt:lpstr>СИСТЕМА ПМПК </vt:lpstr>
      <vt:lpstr>Законодательная база ПМПК.</vt:lpstr>
      <vt:lpstr>Специалисты направляют на обследование ПМПК, если:</vt:lpstr>
      <vt:lpstr>Где находится территориальная ПМПК Красносулинского района?</vt:lpstr>
      <vt:lpstr>Какие специалисты входят в состав ПМПК?</vt:lpstr>
      <vt:lpstr>Результаты ПМПК</vt:lpstr>
      <vt:lpstr>Кто является инициатором направления на ПМПК?</vt:lpstr>
      <vt:lpstr>    Уважаемые родители!  Помните, что у членов школьных ППк и районных ПМПК одна задача - помочь детям! </vt:lpstr>
      <vt:lpstr>: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>Доброта, милосердие</dc:subject>
  <dc:creator>Vikusik46</dc:creator>
  <cp:keywords>Доброта;милосердие;добро</cp:keywords>
  <cp:lastModifiedBy>Роман</cp:lastModifiedBy>
  <cp:revision>162</cp:revision>
  <dcterms:created xsi:type="dcterms:W3CDTF">2016-08-19T10:06:37Z</dcterms:created>
  <dcterms:modified xsi:type="dcterms:W3CDTF">2020-01-28T09:31:18Z</dcterms:modified>
</cp:coreProperties>
</file>